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6" r:id="rId9"/>
    <p:sldId id="269" r:id="rId10"/>
    <p:sldId id="272" r:id="rId11"/>
    <p:sldId id="270" r:id="rId12"/>
    <p:sldId id="273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3383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4299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2027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2752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0106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7914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9234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0388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4225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474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6053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342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3079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4125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1172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989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596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F3786-CE44-4BCC-AFE0-DA4E5B49D7AC}" type="datetimeFigureOut">
              <a:rPr lang="en-AU" smtClean="0"/>
              <a:t>27/07/2016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C1ED3-0260-40A1-A7FF-99F4875748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460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76974"/>
            <a:ext cx="8825658" cy="3329581"/>
          </a:xfrm>
        </p:spPr>
        <p:txBody>
          <a:bodyPr>
            <a:noAutofit/>
          </a:bodyPr>
          <a:lstStyle/>
          <a:p>
            <a:r>
              <a:rPr lang="en-AU" sz="6000" dirty="0"/>
              <a:t>Investigating the mechanism of selective microRNA export via extracellular vesicles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64266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 err="1" smtClean="0"/>
              <a:t>hnRNPK</a:t>
            </a:r>
            <a:r>
              <a:rPr lang="en-AU" sz="3600" dirty="0" smtClean="0"/>
              <a:t> localizes to </a:t>
            </a:r>
            <a:r>
              <a:rPr lang="en-AU" sz="3600" dirty="0" err="1" smtClean="0"/>
              <a:t>Multivesicular</a:t>
            </a:r>
            <a:r>
              <a:rPr lang="en-AU" sz="3600" dirty="0" smtClean="0"/>
              <a:t> bodies.</a:t>
            </a:r>
            <a:endParaRPr lang="en-AU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293" y="1152983"/>
            <a:ext cx="8073338" cy="549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0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Do: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1935472"/>
            <a:ext cx="8946541" cy="4195481"/>
          </a:xfrm>
        </p:spPr>
        <p:txBody>
          <a:bodyPr/>
          <a:lstStyle/>
          <a:p>
            <a:r>
              <a:rPr lang="en-US" dirty="0" smtClean="0"/>
              <a:t>Confirm miRNA-Protein interaction via pull down/Western/MS</a:t>
            </a:r>
          </a:p>
          <a:p>
            <a:r>
              <a:rPr lang="en-US" dirty="0" smtClean="0"/>
              <a:t>In vitro co-localization between protein and miRNA (using Cy5-oglio)</a:t>
            </a:r>
          </a:p>
        </p:txBody>
      </p:sp>
    </p:spTree>
    <p:extLst>
      <p:ext uri="{BB962C8B-B14F-4D97-AF65-F5344CB8AC3E}">
        <p14:creationId xmlns:p14="http://schemas.microsoft.com/office/powerpoint/2010/main" val="94780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Beginning of </a:t>
            </a:r>
            <a:r>
              <a:rPr lang="en-US" sz="3600" dirty="0" err="1" smtClean="0"/>
              <a:t>MiR-hnRNPK</a:t>
            </a:r>
            <a:r>
              <a:rPr lang="en-US" sz="3600" dirty="0" smtClean="0"/>
              <a:t> co-localization. </a:t>
            </a:r>
            <a:endParaRPr lang="en-AU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115" y="1691911"/>
            <a:ext cx="6247607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92036" y="2834760"/>
            <a:ext cx="37176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Also completed for </a:t>
            </a:r>
            <a:r>
              <a:rPr lang="en-US" dirty="0" err="1" smtClean="0"/>
              <a:t>miR</a:t>
            </a:r>
            <a:r>
              <a:rPr lang="en-US" dirty="0" smtClean="0"/>
              <a:t>: 363, </a:t>
            </a:r>
          </a:p>
          <a:p>
            <a:r>
              <a:rPr lang="en-US" dirty="0" smtClean="0"/>
              <a:t>30a (cavin-1 only) and 200a.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98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252" y="1176618"/>
            <a:ext cx="3352800" cy="2514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107" y="715240"/>
            <a:ext cx="3302000" cy="247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35528" y="486691"/>
            <a:ext cx="3429000" cy="2571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663" y="3191740"/>
            <a:ext cx="3034689" cy="2276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4" y="3691218"/>
            <a:ext cx="2844800" cy="213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13" y="3344191"/>
            <a:ext cx="3429000" cy="2571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1" t="18542" r="39193" b="27787"/>
          <a:stretch/>
        </p:blipFill>
        <p:spPr>
          <a:xfrm>
            <a:off x="5433812" y="3191740"/>
            <a:ext cx="2513716" cy="305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3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MicroRNAs in Extracellular Vesicles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8" t="4319" r="-128" b="-356"/>
          <a:stretch/>
        </p:blipFill>
        <p:spPr>
          <a:xfrm>
            <a:off x="5251078" y="1551962"/>
            <a:ext cx="6545995" cy="4524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111" y="2046414"/>
            <a:ext cx="44371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EVs transfer cellular material between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MicroRNAs </a:t>
            </a:r>
            <a:r>
              <a:rPr lang="en-AU" sz="2400" dirty="0"/>
              <a:t>regulate RNA degradation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Sorting of microRNAs to EVs evident but mechanism not known 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23025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093" y="528918"/>
            <a:ext cx="9404723" cy="1400530"/>
          </a:xfrm>
        </p:spPr>
        <p:txBody>
          <a:bodyPr/>
          <a:lstStyle/>
          <a:p>
            <a:r>
              <a:rPr lang="en-US" dirty="0" smtClean="0"/>
              <a:t>PC3 cell line.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94" y="1726248"/>
            <a:ext cx="6070230" cy="419548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dirty="0" smtClean="0"/>
              <a:t>Caveolin-1 expression: No Cavin-1 expression. </a:t>
            </a:r>
          </a:p>
          <a:p>
            <a:pPr>
              <a:buFont typeface="Arial" panose="020B0604020202020204" pitchFamily="34" charset="0"/>
              <a:buChar char="•"/>
            </a:pPr>
            <a:endParaRPr lang="en-A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 smtClean="0"/>
              <a:t>Addition of cavin-1 to these cells attenuates: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200" dirty="0" smtClean="0"/>
              <a:t>Oncogenic behaviour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200" dirty="0" smtClean="0"/>
              <a:t>Cholesterol re-distribution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200" dirty="0" smtClean="0"/>
              <a:t>MicroRNA EV content.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479" y="3823988"/>
            <a:ext cx="3549690" cy="2434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636" y="3517685"/>
            <a:ext cx="3430602" cy="3037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24" y="1229183"/>
            <a:ext cx="3825113" cy="21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575236"/>
            <a:ext cx="9404723" cy="1400530"/>
          </a:xfrm>
        </p:spPr>
        <p:txBody>
          <a:bodyPr/>
          <a:lstStyle/>
          <a:p>
            <a:r>
              <a:rPr lang="en-US" dirty="0" smtClean="0"/>
              <a:t>Aims and Hypotheses: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2703" y="4102217"/>
            <a:ext cx="8946541" cy="1979800"/>
          </a:xfrm>
        </p:spPr>
        <p:txBody>
          <a:bodyPr/>
          <a:lstStyle/>
          <a:p>
            <a:pPr marL="781050" indent="-514350">
              <a:buFont typeface="+mj-lt"/>
              <a:buAutoNum type="arabicPeriod"/>
            </a:pPr>
            <a:r>
              <a:rPr lang="en-AU" sz="2400" dirty="0" smtClean="0"/>
              <a:t>Identify the selectively exported miRNAs.  </a:t>
            </a:r>
          </a:p>
          <a:p>
            <a:pPr marL="781050" indent="-514350">
              <a:buFont typeface="+mj-lt"/>
              <a:buAutoNum type="arabicPeriod"/>
            </a:pPr>
            <a:r>
              <a:rPr lang="en-AU" sz="2400" dirty="0" smtClean="0"/>
              <a:t>Identify candidate miRNA escort proteins.  </a:t>
            </a:r>
          </a:p>
          <a:p>
            <a:pPr marL="781050" indent="-514350">
              <a:buFont typeface="+mj-lt"/>
              <a:buAutoNum type="arabicPeriod"/>
            </a:pPr>
            <a:r>
              <a:rPr lang="en-AU" sz="2400" dirty="0" smtClean="0"/>
              <a:t>Verify candidate miRNA escort proteins ability to bind to miRNAs and transport to extracellular vesicles.</a:t>
            </a:r>
          </a:p>
          <a:p>
            <a:pPr marL="781050" indent="-514350">
              <a:buFont typeface="+mj-lt"/>
              <a:buAutoNum type="arabicPeriod"/>
            </a:pPr>
            <a:endParaRPr lang="en-US" sz="2400" dirty="0"/>
          </a:p>
          <a:p>
            <a:pPr marL="266700" indent="0">
              <a:buNone/>
            </a:pPr>
            <a:endParaRPr lang="en-AU" sz="2400" dirty="0" smtClean="0"/>
          </a:p>
          <a:p>
            <a:endParaRPr lang="en-AU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1126222" y="1975766"/>
            <a:ext cx="9219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/>
              <a:t>Hypothesis: </a:t>
            </a:r>
            <a:r>
              <a:rPr lang="en-AU" sz="2400" dirty="0" smtClean="0"/>
              <a:t>miRNAs </a:t>
            </a:r>
            <a:r>
              <a:rPr lang="en-AU" sz="2400" dirty="0"/>
              <a:t>are selectively exported via extracellular vesicles </a:t>
            </a:r>
            <a:r>
              <a:rPr lang="en-AU" sz="2400" dirty="0" smtClean="0"/>
              <a:t>indirectly moderated by cavin-1 in the PC3 model</a:t>
            </a:r>
            <a:r>
              <a:rPr lang="en-AU" sz="2400" dirty="0"/>
              <a:t> </a:t>
            </a:r>
            <a:r>
              <a:rPr lang="en-AU" sz="2400" dirty="0" smtClean="0"/>
              <a:t>by mediating miRNA escort proteins in the EVs. 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425409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Selectively Exported </a:t>
            </a:r>
            <a:r>
              <a:rPr lang="en-US" dirty="0" err="1" smtClean="0"/>
              <a:t>MiRs</a:t>
            </a:r>
            <a:r>
              <a:rPr lang="en-US" dirty="0" smtClean="0"/>
              <a:t>. </a:t>
            </a:r>
            <a:endParaRPr lang="en-AU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925209" y="1735803"/>
            <a:ext cx="5258606" cy="4195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AU" sz="2400" dirty="0"/>
              <a:t>RNA-</a:t>
            </a:r>
            <a:r>
              <a:rPr lang="en-AU" sz="2400" dirty="0" err="1"/>
              <a:t>seq</a:t>
            </a:r>
            <a:r>
              <a:rPr lang="en-AU" sz="2400" dirty="0"/>
              <a:t> for small RNAs by Illumina in triplicate for GFP and cavin-1 cell lines AND in exosome and cell.</a:t>
            </a:r>
          </a:p>
          <a:p>
            <a:pPr marL="0" indent="0">
              <a:buNone/>
            </a:pPr>
            <a:r>
              <a:rPr lang="en-AU" sz="2400" dirty="0"/>
              <a:t> </a:t>
            </a:r>
          </a:p>
          <a:p>
            <a:r>
              <a:rPr lang="en-AU" sz="2400" dirty="0" smtClean="0"/>
              <a:t>Analysis by R </a:t>
            </a:r>
            <a:r>
              <a:rPr lang="en-AU" sz="2400" dirty="0"/>
              <a:t>package: </a:t>
            </a:r>
            <a:r>
              <a:rPr lang="en-AU" sz="2400" dirty="0" smtClean="0"/>
              <a:t>DESeq2</a:t>
            </a:r>
            <a:endParaRPr lang="en-AU" sz="2400" dirty="0"/>
          </a:p>
          <a:p>
            <a:pPr lvl="1"/>
            <a:r>
              <a:rPr lang="en-AU" sz="2200" dirty="0" smtClean="0"/>
              <a:t>Filter</a:t>
            </a:r>
            <a:r>
              <a:rPr lang="en-AU" sz="2200" dirty="0"/>
              <a:t>, normalise, compare between cell lines then between cellular localisation.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9 </a:t>
            </a:r>
            <a:r>
              <a:rPr lang="en-US" sz="2400" dirty="0" err="1" smtClean="0"/>
              <a:t>miRs</a:t>
            </a:r>
            <a:r>
              <a:rPr lang="en-US" sz="2400" dirty="0" smtClean="0"/>
              <a:t> of </a:t>
            </a:r>
            <a:r>
              <a:rPr lang="en-US" sz="2400" dirty="0" smtClean="0"/>
              <a:t>interest (Labelled)</a:t>
            </a:r>
            <a:endParaRPr lang="en-US" sz="2400" dirty="0" smtClean="0"/>
          </a:p>
          <a:p>
            <a:pPr lvl="1"/>
            <a:endParaRPr lang="en-US" sz="2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412971"/>
            <a:ext cx="4841146" cy="484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Selectively Exported </a:t>
            </a:r>
            <a:r>
              <a:rPr lang="en-US" dirty="0" err="1" smtClean="0"/>
              <a:t>MiRs</a:t>
            </a:r>
            <a:r>
              <a:rPr lang="en-US" dirty="0" smtClean="0"/>
              <a:t>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0868" y="1769070"/>
            <a:ext cx="4202185" cy="4195481"/>
          </a:xfrm>
        </p:spPr>
        <p:txBody>
          <a:bodyPr/>
          <a:lstStyle/>
          <a:p>
            <a:r>
              <a:rPr lang="en-US" dirty="0" smtClean="0"/>
              <a:t>Extract RNA from exosomes and cell (</a:t>
            </a:r>
            <a:r>
              <a:rPr lang="en-US" dirty="0" err="1" smtClean="0"/>
              <a:t>exoRNeasy</a:t>
            </a:r>
            <a:r>
              <a:rPr lang="en-US" dirty="0" smtClean="0"/>
              <a:t> and </a:t>
            </a:r>
            <a:r>
              <a:rPr lang="en-US" dirty="0" err="1" smtClean="0"/>
              <a:t>Mirvana</a:t>
            </a:r>
            <a:r>
              <a:rPr lang="en-US" dirty="0" smtClean="0"/>
              <a:t> Kits)</a:t>
            </a:r>
          </a:p>
          <a:p>
            <a:endParaRPr lang="en-US" dirty="0" smtClean="0"/>
          </a:p>
          <a:p>
            <a:r>
              <a:rPr lang="en-US" dirty="0" smtClean="0"/>
              <a:t>Normalized to miR-125a-3p </a:t>
            </a:r>
          </a:p>
          <a:p>
            <a:r>
              <a:rPr lang="en-US" dirty="0" err="1" smtClean="0"/>
              <a:t>ddCT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MiR</a:t>
            </a:r>
            <a:r>
              <a:rPr lang="en-US" dirty="0" smtClean="0"/>
              <a:t> targets for pull down and validation of mechanism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81" y="1853248"/>
            <a:ext cx="5218390" cy="33146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1467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RNA-binding proteins and Motifs.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TAMO software suite: combines several different algorithms to identify motifs, evaluate enrichment and map motifs to sequences.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36" y="3097046"/>
            <a:ext cx="4879731" cy="179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041" y="3097046"/>
            <a:ext cx="3931504" cy="1790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60923" y="5383406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RBPdb</a:t>
            </a:r>
            <a:r>
              <a:rPr lang="en-US" dirty="0" smtClean="0"/>
              <a:t>: YBX1 and SNRPA</a:t>
            </a:r>
            <a:endParaRPr lang="en-AU" dirty="0"/>
          </a:p>
        </p:txBody>
      </p:sp>
      <p:cxnSp>
        <p:nvCxnSpPr>
          <p:cNvPr id="10" name="Elbow Connector 9"/>
          <p:cNvCxnSpPr>
            <a:endCxn id="6" idx="1"/>
          </p:cNvCxnSpPr>
          <p:nvPr/>
        </p:nvCxnSpPr>
        <p:spPr>
          <a:xfrm>
            <a:off x="2306972" y="4873895"/>
            <a:ext cx="953951" cy="6941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0800000" flipV="1">
            <a:off x="6233021" y="4873895"/>
            <a:ext cx="1342239" cy="7551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18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5631"/>
          </a:xfrm>
        </p:spPr>
        <p:txBody>
          <a:bodyPr/>
          <a:lstStyle/>
          <a:p>
            <a:r>
              <a:rPr lang="en-US" sz="3600" dirty="0" smtClean="0"/>
              <a:t>Proteins correlate to differential export. </a:t>
            </a:r>
            <a:endParaRPr lang="en-A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7653" y="3846626"/>
            <a:ext cx="4457150" cy="2179738"/>
          </a:xfrm>
        </p:spPr>
        <p:txBody>
          <a:bodyPr/>
          <a:lstStyle/>
          <a:p>
            <a:r>
              <a:rPr lang="en-US" dirty="0" smtClean="0"/>
              <a:t>5 Proteins with RNA binding ability in EVs. </a:t>
            </a:r>
          </a:p>
          <a:p>
            <a:r>
              <a:rPr lang="en-US" dirty="0" err="1" smtClean="0"/>
              <a:t>hnRNPK</a:t>
            </a:r>
            <a:r>
              <a:rPr lang="en-US" dirty="0" smtClean="0"/>
              <a:t> binds to miRNAs. </a:t>
            </a:r>
          </a:p>
          <a:p>
            <a:r>
              <a:rPr lang="en-US" dirty="0" err="1" smtClean="0"/>
              <a:t>hnRNP</a:t>
            </a:r>
            <a:r>
              <a:rPr lang="en-US" dirty="0" smtClean="0"/>
              <a:t> family linked to miRNA subcellular localization and export.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492" y="1862905"/>
            <a:ext cx="3114675" cy="1857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27" t="2553"/>
          <a:stretch/>
        </p:blipFill>
        <p:spPr>
          <a:xfrm>
            <a:off x="755168" y="1862905"/>
            <a:ext cx="5828872" cy="41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9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099" y="395568"/>
            <a:ext cx="9552966" cy="1400530"/>
          </a:xfrm>
        </p:spPr>
        <p:txBody>
          <a:bodyPr/>
          <a:lstStyle/>
          <a:p>
            <a:r>
              <a:rPr lang="en-US" sz="3200" dirty="0" err="1" smtClean="0"/>
              <a:t>hnRNPK</a:t>
            </a:r>
            <a:r>
              <a:rPr lang="en-US" sz="3200" dirty="0" smtClean="0"/>
              <a:t> changes localization in cavin-1 cells: </a:t>
            </a:r>
            <a:endParaRPr lang="en-AU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279" y="1095833"/>
            <a:ext cx="7889773" cy="5317021"/>
          </a:xfrm>
        </p:spPr>
      </p:pic>
    </p:spTree>
    <p:extLst>
      <p:ext uri="{BB962C8B-B14F-4D97-AF65-F5344CB8AC3E}">
        <p14:creationId xmlns:p14="http://schemas.microsoft.com/office/powerpoint/2010/main" val="35951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3075</TotalTime>
  <Words>313</Words>
  <Application>Microsoft Office PowerPoint</Application>
  <PresentationFormat>Widescreen</PresentationFormat>
  <Paragraphs>52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Investigating the mechanism of selective microRNA export via extracellular vesicles</vt:lpstr>
      <vt:lpstr>MicroRNAs in Extracellular Vesicles</vt:lpstr>
      <vt:lpstr>PC3 cell line. </vt:lpstr>
      <vt:lpstr>Aims and Hypotheses:</vt:lpstr>
      <vt:lpstr>Selectively Exported MiRs. </vt:lpstr>
      <vt:lpstr>Selectively Exported MiRs. </vt:lpstr>
      <vt:lpstr>RNA-binding proteins and Motifs. </vt:lpstr>
      <vt:lpstr>Proteins correlate to differential export. </vt:lpstr>
      <vt:lpstr>hnRNPK changes localization in cavin-1 cells: </vt:lpstr>
      <vt:lpstr>hnRNPK localizes to Multivesicular bodies.</vt:lpstr>
      <vt:lpstr>To Do: </vt:lpstr>
      <vt:lpstr>Beginning of MiR-hnRNPK co-localization. </vt:lpstr>
      <vt:lpstr>PowerPoint Presentation</vt:lpstr>
    </vt:vector>
  </TitlesOfParts>
  <Company>UQ Diamantina Institute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Selective Export of MicroRNAs via Extracellular Vesicles</dc:title>
  <dc:creator>Harley Robinson</dc:creator>
  <cp:lastModifiedBy>Harley Robinson </cp:lastModifiedBy>
  <cp:revision>75</cp:revision>
  <dcterms:created xsi:type="dcterms:W3CDTF">2016-06-07T02:36:18Z</dcterms:created>
  <dcterms:modified xsi:type="dcterms:W3CDTF">2016-07-27T04:43:15Z</dcterms:modified>
</cp:coreProperties>
</file>